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0" r:id="rId3"/>
    <p:sldId id="257" r:id="rId4"/>
    <p:sldId id="258" r:id="rId5"/>
    <p:sldId id="259" r:id="rId6"/>
    <p:sldId id="264" r:id="rId7"/>
    <p:sldId id="278" r:id="rId8"/>
    <p:sldId id="261" r:id="rId9"/>
    <p:sldId id="265" r:id="rId10"/>
    <p:sldId id="262" r:id="rId11"/>
    <p:sldId id="263" r:id="rId12"/>
    <p:sldId id="279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2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1EEAA3D-7840-4B27-8453-376F471B6A16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122A7D56-C8D1-4F8F-9E5D-6B3C4DB46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266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AA3D-7840-4B27-8453-376F471B6A16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7D56-C8D1-4F8F-9E5D-6B3C4DB46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020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AA3D-7840-4B27-8453-376F471B6A16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7D56-C8D1-4F8F-9E5D-6B3C4DB46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190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AA3D-7840-4B27-8453-376F471B6A16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7D56-C8D1-4F8F-9E5D-6B3C4DB4656B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8104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AA3D-7840-4B27-8453-376F471B6A16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7D56-C8D1-4F8F-9E5D-6B3C4DB46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705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AA3D-7840-4B27-8453-376F471B6A16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7D56-C8D1-4F8F-9E5D-6B3C4DB46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505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AA3D-7840-4B27-8453-376F471B6A16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7D56-C8D1-4F8F-9E5D-6B3C4DB46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366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AA3D-7840-4B27-8453-376F471B6A16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7D56-C8D1-4F8F-9E5D-6B3C4DB46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06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AA3D-7840-4B27-8453-376F471B6A16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7D56-C8D1-4F8F-9E5D-6B3C4DB46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477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AA3D-7840-4B27-8453-376F471B6A16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7D56-C8D1-4F8F-9E5D-6B3C4DB46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096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AA3D-7840-4B27-8453-376F471B6A16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7D56-C8D1-4F8F-9E5D-6B3C4DB46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87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AA3D-7840-4B27-8453-376F471B6A16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7D56-C8D1-4F8F-9E5D-6B3C4DB46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45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AA3D-7840-4B27-8453-376F471B6A16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7D56-C8D1-4F8F-9E5D-6B3C4DB46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706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AA3D-7840-4B27-8453-376F471B6A16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7D56-C8D1-4F8F-9E5D-6B3C4DB46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106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AA3D-7840-4B27-8453-376F471B6A16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7D56-C8D1-4F8F-9E5D-6B3C4DB46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19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AA3D-7840-4B27-8453-376F471B6A16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7D56-C8D1-4F8F-9E5D-6B3C4DB46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53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AA3D-7840-4B27-8453-376F471B6A16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7D56-C8D1-4F8F-9E5D-6B3C4DB46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839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EAA3D-7840-4B27-8453-376F471B6A16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A7D56-C8D1-4F8F-9E5D-6B3C4DB46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4298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5" y="580292"/>
            <a:ext cx="7831780" cy="1714499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– СЛОВО СВЯТОЕ</a:t>
            </a:r>
            <a:endParaRPr lang="ru-RU" sz="60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93804" y="5024876"/>
            <a:ext cx="2983148" cy="1655762"/>
          </a:xfrm>
        </p:spPr>
        <p:txBody>
          <a:bodyPr/>
          <a:lstStyle/>
          <a:p>
            <a:r>
              <a:rPr lang="ru-RU" dirty="0" smtClean="0"/>
              <a:t>Подготовила:</a:t>
            </a:r>
          </a:p>
          <a:p>
            <a:r>
              <a:rPr lang="ru-RU" dirty="0" err="1" smtClean="0"/>
              <a:t>Кочнова</a:t>
            </a:r>
            <a:r>
              <a:rPr lang="ru-RU" dirty="0" smtClean="0"/>
              <a:t> Елена   Геннадьевна</a:t>
            </a:r>
            <a:endParaRPr lang="ru-RU" dirty="0"/>
          </a:p>
        </p:txBody>
      </p:sp>
      <p:pic>
        <p:nvPicPr>
          <p:cNvPr id="4" name="Google Shape;391;p61" descr="a4EywYDwRz (1)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45504" y="2216445"/>
            <a:ext cx="5448300" cy="3635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949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10184084" cy="14785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1410" y="404950"/>
            <a:ext cx="5207139" cy="2965267"/>
          </a:xfrm>
        </p:spPr>
        <p:txBody>
          <a:bodyPr/>
          <a:lstStyle/>
          <a:p>
            <a:r>
              <a:rPr lang="en-US" sz="2000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u="sng" dirty="0" err="1">
                <a:solidFill>
                  <a:srgbClr val="FF66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День</a:t>
            </a:r>
            <a:r>
              <a:rPr lang="en-US" b="1" u="sng" dirty="0">
                <a:solidFill>
                  <a:srgbClr val="FF66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b="1" u="sng" dirty="0" err="1">
                <a:solidFill>
                  <a:srgbClr val="FF66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матери</a:t>
            </a:r>
            <a:r>
              <a:rPr lang="en-US" b="1" dirty="0">
                <a:solidFill>
                  <a:schemeClr val="dk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Китае</a:t>
            </a:r>
            <a:r>
              <a:rPr lang="en-US" b="1" dirty="0">
                <a:solidFill>
                  <a:schemeClr val="dk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Это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день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памяти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о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матерях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когда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воздается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должное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их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труду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и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бескорыстной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жертве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ради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блага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своих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детей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oogle Shape;551;p81" descr="http://www.tajikembassychina.com/Ru_05_01_clip_image014.jpg"/>
          <p:cNvPicPr preferRelativeResize="0">
            <a:picLocks noGrp="1"/>
          </p:cNvPicPr>
          <p:nvPr>
            <p:ph sz="half" idx="2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666897" y="2704012"/>
            <a:ext cx="4681652" cy="32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52;p81" descr="mothers_day_giving_carnati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3123" y="938078"/>
            <a:ext cx="4130675" cy="4897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241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1410" y="3291839"/>
            <a:ext cx="5834156" cy="3056709"/>
          </a:xfrm>
        </p:spPr>
        <p:txBody>
          <a:bodyPr>
            <a:normAutofit/>
          </a:bodyPr>
          <a:lstStyle/>
          <a:p>
            <a:pPr fontAlgn="t"/>
            <a:r>
              <a:rPr lang="en-US" b="1" dirty="0"/>
              <a:t>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Италии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fontAlgn="t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несут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своим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мамам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цветы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сладости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небольшие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подарки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выразить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oogle Shape;559;p82" descr="2821"/>
          <p:cNvPicPr preferRelativeResize="0">
            <a:picLocks noGrp="1"/>
          </p:cNvPicPr>
          <p:nvPr>
            <p:ph sz="half" idx="2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744583" y="326571"/>
            <a:ext cx="5120640" cy="2965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58;p82" descr="http://www.la-notabene.ru/images/md2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2392" y="618518"/>
            <a:ext cx="3848601" cy="5103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807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2514" y="509451"/>
            <a:ext cx="5497285" cy="60742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уже несколько лет проходит Всероссийская социальная акция ко Дню матери, «</a:t>
            </a:r>
            <a:r>
              <a:rPr lang="ru-RU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Мама, я тебя люблю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!». Волонтеры раздают открытки, которые можно подарить маме. А на одежду, в свою очередь, можно прикрепить цветок незабудку. В знак того, что мы никогда не должны забывать свою маму.</a:t>
            </a:r>
          </a:p>
          <a:p>
            <a:endParaRPr lang="ru-RU" dirty="0"/>
          </a:p>
        </p:txBody>
      </p:sp>
      <p:pic>
        <p:nvPicPr>
          <p:cNvPr id="5" name="Picture 4" descr="notafraid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" b="4477"/>
          <a:stretch>
            <a:fillRect/>
          </a:stretch>
        </p:blipFill>
        <p:spPr bwMode="auto">
          <a:xfrm>
            <a:off x="6191794" y="618518"/>
            <a:ext cx="5199017" cy="570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22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384663"/>
          </a:xfrm>
        </p:spPr>
        <p:txBody>
          <a:bodyPr/>
          <a:lstStyle/>
          <a:p>
            <a:r>
              <a:rPr lang="ru-RU" dirty="0" smtClean="0"/>
              <a:t>Памятники, установленные в честь матери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5494521" cy="354171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матери (</a:t>
            </a:r>
            <a:r>
              <a:rPr lang="ru-RU" sz="36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Анастасии </a:t>
            </a:r>
            <a:r>
              <a:rPr lang="ru-RU" sz="3600" b="1" dirty="0" err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Акатьевне</a:t>
            </a:r>
            <a:r>
              <a:rPr lang="ru-RU" sz="36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Ларионовой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oogle Shape;434;p66" descr="materi_omsk01"/>
          <p:cNvPicPr preferRelativeResize="0">
            <a:picLocks noGrp="1"/>
          </p:cNvPicPr>
          <p:nvPr>
            <p:ph sz="half" idx="2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6740435" y="1018902"/>
            <a:ext cx="4441372" cy="54080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118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733210" y="796834"/>
            <a:ext cx="4180115" cy="499436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 Краснодарской крестьянке </a:t>
            </a:r>
            <a:r>
              <a:rPr lang="ru-RU" sz="3600" b="1" dirty="0" err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Епистинии</a:t>
            </a:r>
            <a:r>
              <a:rPr lang="ru-RU" sz="36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Фёдоровне Степановой</a:t>
            </a:r>
            <a:endParaRPr lang="ru-RU" sz="36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oogle Shape;441;p67" descr="timashevsk"/>
          <p:cNvPicPr preferRelativeResize="0">
            <a:picLocks noGrp="1"/>
          </p:cNvPicPr>
          <p:nvPr>
            <p:ph sz="half"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836023" y="444138"/>
            <a:ext cx="6897187" cy="5904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796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69816"/>
            <a:ext cx="9905998" cy="80989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Епистиния</a:t>
            </a:r>
            <a:r>
              <a:rPr lang="ru-RU" dirty="0" smtClean="0"/>
              <a:t> Фёдоровна </a:t>
            </a:r>
            <a:r>
              <a:rPr lang="ru-RU" dirty="0" err="1" smtClean="0"/>
              <a:t>степанова</a:t>
            </a:r>
            <a:r>
              <a:rPr lang="ru-RU" dirty="0" smtClean="0"/>
              <a:t> со своими сыновьями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Google Shape;446;p68" descr="0"/>
          <p:cNvPicPr preferRelativeResize="0">
            <a:picLocks noGrp="1"/>
          </p:cNvPicPr>
          <p:nvPr>
            <p:ph sz="half"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731519" y="1110343"/>
            <a:ext cx="11103429" cy="5329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993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0890" y="849086"/>
            <a:ext cx="4310743" cy="494211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</a:t>
            </a:r>
            <a:r>
              <a:rPr lang="ru-RU" sz="40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г.Жодино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(Беларусь)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Google Shape;454;p69" descr="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32811" y="444137"/>
            <a:ext cx="6779623" cy="5758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760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«</a:t>
            </a:r>
            <a:r>
              <a:rPr lang="ru-RU" sz="36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Нашим матерям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г.Видное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oogle Shape;461;p70" descr="materyam-vidnoe01"/>
          <p:cNvPicPr preferRelativeResize="0">
            <a:picLocks noGrp="1"/>
          </p:cNvPicPr>
          <p:nvPr>
            <p:ph sz="half" idx="2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6019799" y="470263"/>
            <a:ext cx="5553892" cy="58390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343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</a:t>
            </a:r>
            <a:r>
              <a:rPr lang="ru-RU" sz="3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6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атеринству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Зеленограде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oogle Shape;468;p71" descr="materi-zelenograd02"/>
          <p:cNvPicPr preferRelativeResize="0">
            <a:picLocks noGrp="1"/>
          </p:cNvPicPr>
          <p:nvPr>
            <p:ph sz="half" idx="2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6191794" y="509450"/>
            <a:ext cx="4855617" cy="5956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1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</a:t>
            </a:r>
            <a:r>
              <a:rPr lang="ru-RU" sz="36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Маме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Тюмени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oogle Shape;475;p72" descr="mama-tumen02"/>
          <p:cNvPicPr preferRelativeResize="0">
            <a:picLocks noGrp="1"/>
          </p:cNvPicPr>
          <p:nvPr>
            <p:ph sz="half" idx="2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6204857" y="352697"/>
            <a:ext cx="5172892" cy="6191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701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Google Shape;394;p61" descr="25416228"/>
          <p:cNvPicPr preferRelativeResize="0">
            <a:picLocks noGrp="1"/>
          </p:cNvPicPr>
          <p:nvPr>
            <p:ph sz="half" idx="1"/>
          </p:nvPr>
        </p:nvPicPr>
        <p:blipFill rotWithShape="1">
          <a:blip r:embed="rId2">
            <a:alphaModFix/>
          </a:blip>
          <a:stretch/>
        </p:blipFill>
        <p:spPr>
          <a:xfrm>
            <a:off x="3793261" y="3251811"/>
            <a:ext cx="3049192" cy="3541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93;p61" descr="77670177______"/>
          <p:cNvPicPr preferRelativeResize="0">
            <a:picLocks noGrp="1"/>
          </p:cNvPicPr>
          <p:nvPr>
            <p:ph sz="half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025053" y="3586773"/>
            <a:ext cx="4301445" cy="32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92;p61" descr="x_5e6acd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7903" y="4185138"/>
            <a:ext cx="2648072" cy="234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08;p63" descr="0c086db1cd09d650d836bf2514af7d8b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15920" y="150813"/>
            <a:ext cx="3816350" cy="3052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26;p65" descr="96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6481" y="334108"/>
            <a:ext cx="4069882" cy="3252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427;p65" descr="hL-0brrzXEA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01827" y="150813"/>
            <a:ext cx="3490912" cy="3217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986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27017" y="156754"/>
            <a:ext cx="5392785" cy="98407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</a:t>
            </a:r>
            <a:r>
              <a:rPr lang="ru-RU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Ростове- на- дону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oogle Shape;482;p73" descr="mama-rostov01"/>
          <p:cNvPicPr preferRelativeResize="0">
            <a:picLocks noGrp="1"/>
          </p:cNvPicPr>
          <p:nvPr>
            <p:ph sz="half" idx="2"/>
          </p:nvPr>
        </p:nvPicPr>
        <p:blipFill rotWithShape="1">
          <a:blip r:embed="rId2">
            <a:alphaModFix/>
          </a:blip>
          <a:stretch/>
        </p:blipFill>
        <p:spPr>
          <a:xfrm>
            <a:off x="744282" y="1293224"/>
            <a:ext cx="4898871" cy="521207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6400808" y="156755"/>
            <a:ext cx="4646602" cy="984071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</a:t>
            </a:r>
            <a:r>
              <a:rPr lang="ru-RU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ноябрьске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oogle Shape;485;p73" descr="materi-noyabrsk01"/>
          <p:cNvPicPr preferRelativeResize="0">
            <a:picLocks noGrp="1"/>
          </p:cNvPicPr>
          <p:nvPr>
            <p:ph sz="quarter" idx="4"/>
          </p:nvPr>
        </p:nvPicPr>
        <p:blipFill rotWithShape="1">
          <a:blip r:embed="rId3">
            <a:alphaModFix/>
          </a:blip>
          <a:stretch/>
        </p:blipFill>
        <p:spPr>
          <a:xfrm>
            <a:off x="6309360" y="1293223"/>
            <a:ext cx="4898571" cy="5212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939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141411" y="329157"/>
            <a:ext cx="4649783" cy="86214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Монумент матери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Чебоксары,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чувашия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1141411" y="1763486"/>
            <a:ext cx="4044543" cy="484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6400808" y="104503"/>
            <a:ext cx="4646602" cy="1086803"/>
          </a:xfrm>
        </p:spPr>
        <p:txBody>
          <a:bodyPr/>
          <a:lstStyle/>
          <a:p>
            <a:r>
              <a:rPr lang="ru-RU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материнству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Баку,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узербайджан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6400808" y="1763486"/>
            <a:ext cx="4646602" cy="484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7075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370019" y="156754"/>
            <a:ext cx="4649783" cy="103196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</a:t>
            </a:r>
            <a:r>
              <a:rPr lang="ru-RU" b="1" dirty="0" err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материству</a:t>
            </a:r>
            <a:endParaRPr lang="ru-RU" b="1" dirty="0" smtClean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Уфа,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башкирия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1141411" y="1332411"/>
            <a:ext cx="5030791" cy="5107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6400808" y="156755"/>
            <a:ext cx="4646602" cy="1031965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</a:t>
            </a:r>
            <a:r>
              <a:rPr lang="ru-RU" b="1" dirty="0" err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материству</a:t>
            </a:r>
            <a:endParaRPr lang="ru-RU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донецк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6675121" y="1332411"/>
            <a:ext cx="4372289" cy="510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1875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1370019" y="156754"/>
            <a:ext cx="4649783" cy="1358537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кормящей матери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Ижевск,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удмуртия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1370020" y="1632857"/>
            <a:ext cx="4802182" cy="487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6400808" y="378823"/>
            <a:ext cx="4646602" cy="155448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</a:t>
            </a:r>
            <a:r>
              <a:rPr lang="ru-RU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материнству</a:t>
            </a:r>
          </a:p>
          <a:p>
            <a:pPr algn="ctr"/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Кореновск,краснодарский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край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6553208" y="1632857"/>
            <a:ext cx="4875207" cy="487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6333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79714" y="339634"/>
            <a:ext cx="10067699" cy="617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132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4180114"/>
            <a:ext cx="9905998" cy="1449976"/>
          </a:xfrm>
        </p:spPr>
        <p:txBody>
          <a:bodyPr/>
          <a:lstStyle/>
          <a:p>
            <a:r>
              <a:rPr lang="en-US" sz="4000" b="1" i="1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u="sng" dirty="0" err="1">
                <a:solidFill>
                  <a:srgbClr val="FF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День</a:t>
            </a:r>
            <a:r>
              <a:rPr lang="en-US" sz="4000" b="1" u="sng" dirty="0">
                <a:solidFill>
                  <a:srgbClr val="FF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4000" b="1" u="sng" dirty="0" err="1">
                <a:solidFill>
                  <a:srgbClr val="FF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матери</a:t>
            </a:r>
            <a:r>
              <a:rPr lang="en-US" sz="4000" b="1" i="1" u="sng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— </a:t>
            </a:r>
            <a:r>
              <a:rPr lang="en-US" b="1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международный</a:t>
            </a:r>
            <a:r>
              <a:rPr lang="en-US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праздник</a:t>
            </a:r>
            <a:r>
              <a:rPr lang="en-US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в </a:t>
            </a:r>
            <a:r>
              <a:rPr lang="en-US" b="1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честь</a:t>
            </a:r>
            <a:r>
              <a:rPr lang="en-US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матерей</a:t>
            </a:r>
            <a:r>
              <a:rPr lang="en-US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endParaRPr lang="ru-RU" dirty="0"/>
          </a:p>
        </p:txBody>
      </p:sp>
      <p:pic>
        <p:nvPicPr>
          <p:cNvPr id="4" name="Google Shape;491;p74" descr="i2.jpg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823187" y="255587"/>
            <a:ext cx="77470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92;p74"/>
          <p:cNvSpPr txBox="1"/>
          <p:nvPr/>
        </p:nvSpPr>
        <p:spPr>
          <a:xfrm>
            <a:off x="1428750" y="428625"/>
            <a:ext cx="3857625" cy="1465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omic Sans MS"/>
              <a:buNone/>
            </a:pPr>
            <a:r>
              <a:rPr lang="en-US" sz="1800" b="1" i="0" u="none" dirty="0" err="1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Мама</a:t>
            </a:r>
            <a:r>
              <a:rPr lang="en-US" sz="1800" b="1" i="0" u="none" dirty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– </a:t>
            </a:r>
            <a:r>
              <a:rPr lang="en-US" sz="1800" b="1" i="0" u="none" dirty="0" err="1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первое</a:t>
            </a:r>
            <a:r>
              <a:rPr lang="en-US" sz="1800" b="1" i="0" u="none" dirty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1" i="0" u="none" dirty="0" err="1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слово</a:t>
            </a:r>
            <a:r>
              <a:rPr lang="en-US" sz="1800" b="1" i="0" u="none" dirty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br>
              <a:rPr lang="en-US" sz="1800" b="1" i="0" u="none" dirty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800" b="1" i="0" u="none" dirty="0" err="1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Главное</a:t>
            </a:r>
            <a:r>
              <a:rPr lang="en-US" sz="1800" b="1" i="0" u="none" dirty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1" i="0" u="none" dirty="0" err="1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слово</a:t>
            </a:r>
            <a:r>
              <a:rPr lang="en-US" sz="1800" b="1" i="0" u="none" dirty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в </a:t>
            </a:r>
            <a:r>
              <a:rPr lang="en-US" sz="1800" b="1" i="0" u="none" dirty="0" err="1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нашей</a:t>
            </a:r>
            <a:r>
              <a:rPr lang="en-US" sz="1800" b="1" i="0" u="none" dirty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1" i="0" u="none" dirty="0" err="1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судьбе</a:t>
            </a:r>
            <a:r>
              <a:rPr lang="en-US" sz="1800" b="1" i="0" u="none" dirty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!</a:t>
            </a:r>
            <a:br>
              <a:rPr lang="en-US" sz="1800" b="1" i="0" u="none" dirty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800" b="1" i="0" u="none" dirty="0" err="1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Мама</a:t>
            </a:r>
            <a:r>
              <a:rPr lang="en-US" sz="1800" b="1" i="0" u="none" dirty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1" i="0" u="none" dirty="0" err="1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жизнь</a:t>
            </a:r>
            <a:r>
              <a:rPr lang="en-US" sz="1800" b="1" i="0" u="none" dirty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1" i="0" u="none" dirty="0" err="1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подарила</a:t>
            </a:r>
            <a:r>
              <a:rPr lang="en-US" sz="1800" b="1" i="0" u="none" dirty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br>
              <a:rPr lang="en-US" sz="1800" b="1" i="0" u="none" dirty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800" b="1" i="0" u="none" dirty="0" err="1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Мир</a:t>
            </a:r>
            <a:r>
              <a:rPr lang="en-US" sz="1800" b="1" i="0" u="none" dirty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1" i="0" u="none" dirty="0" err="1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подарила</a:t>
            </a:r>
            <a:r>
              <a:rPr lang="en-US" sz="1800" b="1" i="0" u="none" dirty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1" i="0" u="none" dirty="0" err="1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мне</a:t>
            </a:r>
            <a:r>
              <a:rPr lang="en-US" sz="1800" b="1" i="0" u="none" dirty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и </a:t>
            </a:r>
            <a:r>
              <a:rPr lang="en-US" sz="1800" b="1" i="0" u="none" dirty="0" err="1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тебе</a:t>
            </a:r>
            <a:r>
              <a:rPr lang="en-US" sz="1800" b="1" i="0" u="none" dirty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523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1413" y="209007"/>
            <a:ext cx="9905998" cy="979714"/>
          </a:xfrm>
        </p:spPr>
        <p:txBody>
          <a:bodyPr/>
          <a:lstStyle/>
          <a:p>
            <a:pPr algn="ctr"/>
            <a:r>
              <a:rPr lang="ru-RU" dirty="0" smtClean="0"/>
              <a:t>История праздника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2070" y="1188721"/>
            <a:ext cx="7211888" cy="540802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Празднование</a:t>
            </a:r>
            <a:r>
              <a:rPr lang="en-US" sz="3800" b="1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800" b="1" u="sng" dirty="0" err="1">
                <a:solidFill>
                  <a:schemeClr val="accent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Дня</a:t>
            </a:r>
            <a:r>
              <a:rPr lang="en-US" sz="3800" b="1" u="sng" dirty="0">
                <a:solidFill>
                  <a:schemeClr val="accent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800" b="1" u="sng" dirty="0" err="1">
                <a:solidFill>
                  <a:schemeClr val="accent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матери</a:t>
            </a:r>
            <a:r>
              <a:rPr lang="en-US" sz="3800" b="1" u="sng" dirty="0">
                <a:solidFill>
                  <a:schemeClr val="accent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уходит</a:t>
            </a:r>
            <a:r>
              <a:rPr lang="en-US" sz="3800" b="1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своими </a:t>
            </a:r>
            <a:r>
              <a:rPr lang="en-US" sz="38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корнями</a:t>
            </a:r>
            <a:r>
              <a:rPr lang="en-US" sz="3800" b="1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38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глубину</a:t>
            </a:r>
            <a:r>
              <a:rPr lang="en-US" sz="3800" b="1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веков</a:t>
            </a:r>
            <a:r>
              <a:rPr lang="en-US" sz="3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</a:t>
            </a:r>
            <a:endParaRPr lang="ru-RU" sz="3800" b="1" dirty="0" smtClean="0">
              <a:solidFill>
                <a:schemeClr val="bg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3366FF"/>
              </a:buClr>
              <a:buSzPts val="2800"/>
              <a:buNone/>
            </a:pPr>
            <a:endParaRPr lang="ru-RU" sz="38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>
              <a:buNone/>
            </a:pPr>
            <a:r>
              <a:rPr lang="ru-RU" sz="3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историки считают, что аналогичный праздник существовал еще в древней Греции. Правда там этот праздник был языческим и день матери посвящался Рее, матери Зевса. Отмечался он весной.</a:t>
            </a:r>
          </a:p>
          <a:p>
            <a:pPr marL="0" lvl="0" indent="0">
              <a:buNone/>
            </a:pPr>
            <a:r>
              <a:rPr lang="ru-RU" sz="3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1600 года в Англии стали отмечать Материнское воскресенье. Жители Англии даже не работали в этот день, чтобы посетить своих родных, поздравить мам.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None/>
            </a:pPr>
            <a:endParaRPr lang="ru-RU" sz="3800" b="1" dirty="0">
              <a:solidFill>
                <a:srgbClr val="3366F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3366FF"/>
              </a:buClr>
              <a:buSzPts val="2400"/>
              <a:buNone/>
            </a:pPr>
            <a:r>
              <a:rPr lang="ru-RU" sz="3800" b="1" dirty="0">
                <a:solidFill>
                  <a:srgbClr val="3366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oogle Shape;499;p75" descr="1172691076_0.jpg"/>
          <p:cNvPicPr preferRelativeResize="0">
            <a:picLocks noGrp="1"/>
          </p:cNvPicPr>
          <p:nvPr>
            <p:ph sz="half" idx="2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7433957" y="1319349"/>
            <a:ext cx="3917665" cy="4937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290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1410" y="953589"/>
            <a:ext cx="6082350" cy="5421085"/>
          </a:xfrm>
        </p:spPr>
        <p:txBody>
          <a:bodyPr>
            <a:normAutofit lnSpcReduction="10000"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FF3399"/>
              </a:buClr>
              <a:buSzPts val="2400"/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День матери появился так: в 1907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FF3399"/>
              </a:buClr>
              <a:buSzPts val="2400"/>
              <a:buNone/>
            </a:pPr>
            <a:r>
              <a:rPr lang="ru-RU" dirty="0" smtClean="0"/>
              <a:t> </a:t>
            </a:r>
            <a:r>
              <a:rPr lang="ru-RU" b="1" u="sng" dirty="0" smtClean="0">
                <a:solidFill>
                  <a:schemeClr val="accent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Анна  </a:t>
            </a:r>
            <a:r>
              <a:rPr lang="ru-RU" b="1" u="sng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Джарвис </a:t>
            </a:r>
            <a:endParaRPr lang="ru-RU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None/>
            </a:pPr>
            <a:r>
              <a:rPr lang="ru-RU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из Филадельфии выступила с инициативой чествования матерей в память о своей матери</a:t>
            </a:r>
            <a:r>
              <a:rPr lang="ru-RU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None/>
            </a:pPr>
            <a:endParaRPr lang="ru-RU" b="1" dirty="0" smtClean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писала о Дне матери в разные государственные учреждения, и ее просьба была услышана. В 1910 году в мире официально появился День матери. Сначала его отмечали только в США, но позже инициативная группа создала Международную ассоциацию </a:t>
            </a:r>
            <a:r>
              <a:rPr lang="ru-RU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Дня матери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распространить сведения об этом важном празднике по всему миру.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oogle Shape;515;p77" descr="g1_u42990_anna_jarvis-235x300"/>
          <p:cNvPicPr preferRelativeResize="0">
            <a:picLocks noGrp="1"/>
          </p:cNvPicPr>
          <p:nvPr>
            <p:ph sz="half" idx="2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7223760" y="953588"/>
            <a:ext cx="4519749" cy="5421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067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ru-RU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4000" b="1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 России праздник «</a:t>
            </a:r>
            <a:r>
              <a:rPr lang="ru-RU" sz="4000" b="1" dirty="0">
                <a:solidFill>
                  <a:schemeClr val="accent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День матери</a:t>
            </a:r>
            <a:r>
              <a:rPr lang="ru-RU" sz="4000" b="1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» учрежден в 1998 году.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Google Shape;575;p84" descr="C:\Users\user\Desktop\fs_den_materi1.jpg"/>
          <p:cNvPicPr preferRelativeResize="0">
            <a:picLocks noGrp="1"/>
          </p:cNvPicPr>
          <p:nvPr>
            <p:ph sz="half" idx="2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6019799" y="783771"/>
            <a:ext cx="5027611" cy="5120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058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1410" y="1162594"/>
            <a:ext cx="4878389" cy="46286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</a:t>
            </a:r>
            <a:r>
              <a:rPr lang="ru-RU" sz="2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6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ень </a:t>
            </a:r>
            <a:r>
              <a:rPr lang="ru-RU" sz="2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празднуется в последнее воскресенье ноября. В разных странах он приходится на разные даты, но суть его едина — вспомнить о женщине, которая подарила жизнь, воспитала, отдала свою любовь, силы и терпение ребенку.</a:t>
            </a:r>
          </a:p>
          <a:p>
            <a:endParaRPr lang="ru-RU" dirty="0"/>
          </a:p>
        </p:txBody>
      </p:sp>
      <p:pic>
        <p:nvPicPr>
          <p:cNvPr id="5" name="Объект 4" descr="День матери - традиции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940526"/>
            <a:ext cx="5619207" cy="5342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693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</a:t>
            </a:r>
            <a:r>
              <a:rPr lang="en-US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часто</a:t>
            </a:r>
            <a:r>
              <a:rPr lang="en-US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</a:t>
            </a:r>
            <a:r>
              <a:rPr lang="en-US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мы</a:t>
            </a:r>
            <a:r>
              <a:rPr lang="en-US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отвечаем</a:t>
            </a:r>
            <a:r>
              <a:rPr lang="en-US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маме</a:t>
            </a:r>
            <a:r>
              <a:rPr lang="en-US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en-US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</a:t>
            </a:r>
            <a:r>
              <a:rPr lang="en-US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</a:t>
            </a:r>
            <a:r>
              <a:rPr lang="en-US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</a:t>
            </a:r>
            <a:r>
              <a:rPr lang="en-US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         </a:t>
            </a:r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Google Shape;529;p79" descr="http://www.calend.ru/img/content/i0/416_28.gif"/>
          <p:cNvPicPr preferRelativeResize="0">
            <a:picLocks noGrp="1"/>
          </p:cNvPicPr>
          <p:nvPr>
            <p:ph sz="half"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2573383" y="1985555"/>
            <a:ext cx="7524206" cy="44021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879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1410" y="339634"/>
            <a:ext cx="4878389" cy="3526972"/>
          </a:xfrm>
        </p:spPr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None/>
            </a:pPr>
            <a:r>
              <a:rPr lang="ru-RU" b="1" i="1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</a:t>
            </a:r>
            <a:r>
              <a:rPr lang="ru-RU" b="1" i="1" dirty="0">
                <a:solidFill>
                  <a:srgbClr val="33996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Австралийский</a:t>
            </a:r>
            <a:r>
              <a:rPr lang="ru-RU" b="1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ru-RU" b="1" u="sng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День матери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None/>
            </a:pPr>
            <a:r>
              <a:rPr lang="ru-RU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помимо собственных мам дети благодарят и поздравляют бабушек, а также всех женщин, которые воспитывали их с не меньшей любовью, чем мама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ru-RU" dirty="0"/>
          </a:p>
        </p:txBody>
      </p:sp>
      <p:pic>
        <p:nvPicPr>
          <p:cNvPr id="5" name="Google Shape;523;p78" descr="9a5e13995ad2"/>
          <p:cNvPicPr preferRelativeResize="0">
            <a:picLocks noGrp="1"/>
          </p:cNvPicPr>
          <p:nvPr>
            <p:ph sz="half" idx="2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6328954" y="841229"/>
            <a:ext cx="4875213" cy="3978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22;p78" descr="C:\Users\user\Desktop\article2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410" y="3317966"/>
            <a:ext cx="4878389" cy="3138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967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350</TotalTime>
  <Words>464</Words>
  <Application>Microsoft Office PowerPoint</Application>
  <PresentationFormat>Широкоэкранный</PresentationFormat>
  <Paragraphs>49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Comic Sans MS</vt:lpstr>
      <vt:lpstr>Times New Roman</vt:lpstr>
      <vt:lpstr>Trebuchet MS</vt:lpstr>
      <vt:lpstr>Tw Cen MT</vt:lpstr>
      <vt:lpstr>Контур</vt:lpstr>
      <vt:lpstr>МАМА – СЛОВО СВЯТОЕ</vt:lpstr>
      <vt:lpstr>Презентация PowerPoint</vt:lpstr>
      <vt:lpstr> День матери — международный праздник в честь матерей. </vt:lpstr>
      <vt:lpstr>История праздника</vt:lpstr>
      <vt:lpstr>Презентация PowerPoint</vt:lpstr>
      <vt:lpstr>Презентация PowerPoint</vt:lpstr>
      <vt:lpstr>Презентация PowerPoint</vt:lpstr>
      <vt:lpstr>А часто ли мы отвечаем маме                                      тем же?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Памятники, установленные в честь матери</vt:lpstr>
      <vt:lpstr>Презентация PowerPoint</vt:lpstr>
      <vt:lpstr>Епистиния Фёдоровна степанова со своими сыновьями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Shved</dc:creator>
  <cp:lastModifiedBy>Преподаватель</cp:lastModifiedBy>
  <cp:revision>23</cp:revision>
  <dcterms:created xsi:type="dcterms:W3CDTF">2022-11-21T15:27:15Z</dcterms:created>
  <dcterms:modified xsi:type="dcterms:W3CDTF">2023-05-03T07:22:30Z</dcterms:modified>
</cp:coreProperties>
</file>